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738F6D-FA9B-780B-962C-330C2EA7367D}" v="4" dt="2024-10-06T11:55:01.653"/>
    <p1510:client id="{B8A9EB21-8D6E-368B-96E2-1F326DB232BC}" v="5" dt="2024-10-06T10:16:49.372"/>
    <p1510:client id="{E47DEC67-0BE7-0178-7E39-07786A8EB2E3}" v="363" dt="2024-10-06T11:54:34.230"/>
    <p1510:client id="{F3876205-D3EC-41CF-A79A-CF569C854434}" v="1096" dt="2024-10-06T11:41:20.4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6T10:34:25.877"/>
    </inkml:context>
    <inkml:brush xml:id="br0">
      <inkml:brushProperty name="width" value="0.035" units="cm"/>
      <inkml:brushProperty name="height" value="0.035" units="cm"/>
      <inkml:brushProperty name="ignorePressure" value="1"/>
    </inkml:brush>
  </inkml:definitions>
  <inkml:trace contextRef="#ctx0" brushRef="#br0">1 662,'0'3729,"0"-7632,0 7068,0-6818,0 8306,0-4629</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6T10:34:38.868"/>
    </inkml:context>
    <inkml:brush xml:id="br0">
      <inkml:brushProperty name="width" value="0.035" units="cm"/>
      <inkml:brushProperty name="height" value="0.035" units="cm"/>
      <inkml:brushProperty name="ignorePressure" value="1"/>
    </inkml:brush>
  </inkml:definitions>
  <inkml:trace contextRef="#ctx0" brushRef="#br0">1 1,'2638'0,"-5195"0,5152 0,-2645 0,20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6T10:34:25.877"/>
    </inkml:context>
    <inkml:brush xml:id="br0">
      <inkml:brushProperty name="width" value="0.035" units="cm"/>
      <inkml:brushProperty name="height" value="0.035" units="cm"/>
      <inkml:brushProperty name="ignorePressure" value="1"/>
    </inkml:brush>
  </inkml:definitions>
  <inkml:trace contextRef="#ctx0" brushRef="#br0">1 662,'0'3729,"0"-7632,0 7068,0-6818,0 8306,0-4629</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0-06T10:34:38.868"/>
    </inkml:context>
    <inkml:brush xml:id="br0">
      <inkml:brushProperty name="width" value="0.035" units="cm"/>
      <inkml:brushProperty name="height" value="0.035" units="cm"/>
      <inkml:brushProperty name="ignorePressure" value="1"/>
    </inkml:brush>
  </inkml:definitions>
  <inkml:trace contextRef="#ctx0" brushRef="#br0">1 1,'2638'0,"-5195"0,5152 0,-2645 0,20 0</inkml:trace>
</inkml:ink>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2009444F-DE7F-4560-9896-0D47B14FA09D}"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3142190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2009444F-DE7F-4560-9896-0D47B14FA09D}"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12486557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2009444F-DE7F-4560-9896-0D47B14FA09D}"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439759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2009444F-DE7F-4560-9896-0D47B14FA09D}"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2188828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009444F-DE7F-4560-9896-0D47B14FA09D}" type="datetimeFigureOut">
              <a:rPr lang="en-GB" smtClean="0"/>
              <a:t>06/10/2024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2466339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2009444F-DE7F-4560-9896-0D47B14FA09D}"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2268655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2009444F-DE7F-4560-9896-0D47B14FA09D}" type="datetimeFigureOut">
              <a:rPr lang="en-GB" smtClean="0"/>
              <a:t>06/10/2024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19273838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2009444F-DE7F-4560-9896-0D47B14FA09D}" type="datetimeFigureOut">
              <a:rPr lang="en-GB" smtClean="0"/>
              <a:t>06/10/2024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3355422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9444F-DE7F-4560-9896-0D47B14FA09D}" type="datetimeFigureOut">
              <a:rPr lang="en-GB" smtClean="0"/>
              <a:t>06/10/2024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1787312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2009444F-DE7F-4560-9896-0D47B14FA09D}"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1842007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2009444F-DE7F-4560-9896-0D47B14FA09D}" type="datetimeFigureOut">
              <a:rPr lang="en-GB" smtClean="0"/>
              <a:t>06/10/2024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E5654C8-EC0B-4A69-BFEA-2E14D87A288F}" type="slidenum">
              <a:rPr lang="en-GB" smtClean="0"/>
              <a:t>‹#›</a:t>
            </a:fld>
            <a:endParaRPr lang="en-GB"/>
          </a:p>
        </p:txBody>
      </p:sp>
    </p:spTree>
    <p:extLst>
      <p:ext uri="{BB962C8B-B14F-4D97-AF65-F5344CB8AC3E}">
        <p14:creationId xmlns:p14="http://schemas.microsoft.com/office/powerpoint/2010/main" val="7537736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09444F-DE7F-4560-9896-0D47B14FA09D}" type="datetimeFigureOut">
              <a:rPr lang="en-GB" smtClean="0"/>
              <a:t>06/10/2024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5654C8-EC0B-4A69-BFEA-2E14D87A288F}" type="slidenum">
              <a:rPr lang="en-GB" smtClean="0"/>
              <a:t>‹#›</a:t>
            </a:fld>
            <a:endParaRPr lang="en-GB"/>
          </a:p>
        </p:txBody>
      </p:sp>
    </p:spTree>
    <p:extLst>
      <p:ext uri="{BB962C8B-B14F-4D97-AF65-F5344CB8AC3E}">
        <p14:creationId xmlns:p14="http://schemas.microsoft.com/office/powerpoint/2010/main" val="248879994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customXml" Target="../ink/ink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customXml" Target="../ink/ink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customXml" Target="../ink/ink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mputer generated artwork of a space station&#10;&#10;Description automatically generated with medium confidence">
            <a:extLst>
              <a:ext uri="{FF2B5EF4-FFF2-40B4-BE49-F238E27FC236}">
                <a16:creationId xmlns:a16="http://schemas.microsoft.com/office/drawing/2014/main" id="{D0D558CC-00C7-CA8F-1C1E-514BFEF022BD}"/>
              </a:ext>
            </a:extLst>
          </p:cNvPr>
          <p:cNvPicPr>
            <a:picLocks noChangeAspect="1"/>
          </p:cNvPicPr>
          <p:nvPr/>
        </p:nvPicPr>
        <p:blipFill>
          <a:blip r:embed="rId2">
            <a:alphaModFix amt="70000"/>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a:off x="0" y="-728579"/>
            <a:ext cx="12192000" cy="17281640"/>
          </a:xfrm>
          <a:prstGeom prst="rect">
            <a:avLst/>
          </a:prstGeom>
        </p:spPr>
      </p:pic>
      <p:sp>
        <p:nvSpPr>
          <p:cNvPr id="2" name="Title 1">
            <a:extLst>
              <a:ext uri="{FF2B5EF4-FFF2-40B4-BE49-F238E27FC236}">
                <a16:creationId xmlns:a16="http://schemas.microsoft.com/office/drawing/2014/main" id="{9955AA2E-0942-AC0A-05CC-C30B9F13327D}"/>
              </a:ext>
            </a:extLst>
          </p:cNvPr>
          <p:cNvSpPr>
            <a:spLocks noGrp="1"/>
          </p:cNvSpPr>
          <p:nvPr>
            <p:ph type="ctrTitle"/>
          </p:nvPr>
        </p:nvSpPr>
        <p:spPr>
          <a:xfrm>
            <a:off x="1524000" y="1790700"/>
            <a:ext cx="9144000" cy="2387600"/>
          </a:xfrm>
        </p:spPr>
        <p:txBody>
          <a:bodyPr>
            <a:normAutofit/>
          </a:bodyPr>
          <a:lstStyle/>
          <a:p>
            <a:r>
              <a:rPr lang="en-GB" sz="9600"/>
              <a:t>Orrery</a:t>
            </a:r>
          </a:p>
        </p:txBody>
      </p:sp>
      <p:sp>
        <p:nvSpPr>
          <p:cNvPr id="3" name="Subtitle 2">
            <a:extLst>
              <a:ext uri="{FF2B5EF4-FFF2-40B4-BE49-F238E27FC236}">
                <a16:creationId xmlns:a16="http://schemas.microsoft.com/office/drawing/2014/main" id="{3FE1DD91-6D84-BDA5-A1BF-2808E31CF39A}"/>
              </a:ext>
            </a:extLst>
          </p:cNvPr>
          <p:cNvSpPr>
            <a:spLocks noGrp="1"/>
          </p:cNvSpPr>
          <p:nvPr>
            <p:ph type="subTitle" idx="1"/>
          </p:nvPr>
        </p:nvSpPr>
        <p:spPr>
          <a:xfrm>
            <a:off x="1524000" y="4413501"/>
            <a:ext cx="9144000" cy="1655762"/>
          </a:xfrm>
        </p:spPr>
        <p:txBody>
          <a:bodyPr/>
          <a:lstStyle/>
          <a:p>
            <a:r>
              <a:rPr lang="en-GB"/>
              <a:t>G sim earth</a:t>
            </a:r>
          </a:p>
        </p:txBody>
      </p:sp>
      <p:sp>
        <p:nvSpPr>
          <p:cNvPr id="6" name="Flowchart: Alternative Process 5">
            <a:extLst>
              <a:ext uri="{FF2B5EF4-FFF2-40B4-BE49-F238E27FC236}">
                <a16:creationId xmlns:a16="http://schemas.microsoft.com/office/drawing/2014/main" id="{8C37DA92-6B69-47AE-4C5E-A75CFB46C1F7}"/>
              </a:ext>
            </a:extLst>
          </p:cNvPr>
          <p:cNvSpPr/>
          <p:nvPr/>
        </p:nvSpPr>
        <p:spPr>
          <a:xfrm>
            <a:off x="-10484224" y="1484803"/>
            <a:ext cx="9722224" cy="1499697"/>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Flowchart: Alternative Process 6">
            <a:extLst>
              <a:ext uri="{FF2B5EF4-FFF2-40B4-BE49-F238E27FC236}">
                <a16:creationId xmlns:a16="http://schemas.microsoft.com/office/drawing/2014/main" id="{36535766-A84F-79A6-C933-E45D90F3880B}"/>
              </a:ext>
            </a:extLst>
          </p:cNvPr>
          <p:cNvSpPr/>
          <p:nvPr/>
        </p:nvSpPr>
        <p:spPr>
          <a:xfrm>
            <a:off x="12565451" y="4336925"/>
            <a:ext cx="9722224" cy="1499697"/>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377EB329-0EF7-8191-ECE0-8E9AB0C4761D}"/>
              </a:ext>
            </a:extLst>
          </p:cNvPr>
          <p:cNvSpPr txBox="1"/>
          <p:nvPr/>
        </p:nvSpPr>
        <p:spPr>
          <a:xfrm>
            <a:off x="-8763001" y="245289"/>
            <a:ext cx="8001001" cy="2739211"/>
          </a:xfrm>
          <a:prstGeom prst="rect">
            <a:avLst/>
          </a:prstGeom>
          <a:noFill/>
        </p:spPr>
        <p:txBody>
          <a:bodyPr wrap="square" rtlCol="0">
            <a:spAutoFit/>
          </a:bodyPr>
          <a:lstStyle/>
          <a:p>
            <a:r>
              <a:rPr lang="en-GB" sz="4400"/>
              <a:t>Our Goals:   </a:t>
            </a:r>
          </a:p>
          <a:p>
            <a:endParaRPr lang="en-GB" sz="3200"/>
          </a:p>
          <a:p>
            <a:r>
              <a:rPr lang="en-GB" sz="3200"/>
              <a:t>We wanted to create an interactive orrery web app that would allow people to easily predict effects of near-earth objects.</a:t>
            </a:r>
            <a:endParaRPr lang="en-GB"/>
          </a:p>
        </p:txBody>
      </p:sp>
      <p:sp>
        <p:nvSpPr>
          <p:cNvPr id="11" name="TextBox 10">
            <a:extLst>
              <a:ext uri="{FF2B5EF4-FFF2-40B4-BE49-F238E27FC236}">
                <a16:creationId xmlns:a16="http://schemas.microsoft.com/office/drawing/2014/main" id="{ADD7A156-AC7C-EE17-1425-0D126A973B2B}"/>
              </a:ext>
            </a:extLst>
          </p:cNvPr>
          <p:cNvSpPr txBox="1"/>
          <p:nvPr/>
        </p:nvSpPr>
        <p:spPr>
          <a:xfrm>
            <a:off x="12954000" y="4336925"/>
            <a:ext cx="6907306" cy="1569660"/>
          </a:xfrm>
          <a:prstGeom prst="rect">
            <a:avLst/>
          </a:prstGeom>
          <a:noFill/>
        </p:spPr>
        <p:txBody>
          <a:bodyPr wrap="square" rtlCol="0">
            <a:spAutoFit/>
          </a:bodyPr>
          <a:lstStyle/>
          <a:p>
            <a:r>
              <a:rPr lang="en-GB" sz="3200"/>
              <a:t>This would mean that people would be able to more easily detect and predict impacts and help save lives. </a:t>
            </a:r>
          </a:p>
        </p:txBody>
      </p:sp>
    </p:spTree>
    <p:extLst>
      <p:ext uri="{BB962C8B-B14F-4D97-AF65-F5344CB8AC3E}">
        <p14:creationId xmlns:p14="http://schemas.microsoft.com/office/powerpoint/2010/main" val="2877692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mputer generated artwork of a space station&#10;&#10;Description automatically generated with medium confidence">
            <a:extLst>
              <a:ext uri="{FF2B5EF4-FFF2-40B4-BE49-F238E27FC236}">
                <a16:creationId xmlns:a16="http://schemas.microsoft.com/office/drawing/2014/main" id="{D0D558CC-00C7-CA8F-1C1E-514BFEF022BD}"/>
              </a:ext>
            </a:extLst>
          </p:cNvPr>
          <p:cNvPicPr>
            <a:picLocks noChangeAspect="1"/>
          </p:cNvPicPr>
          <p:nvPr/>
        </p:nvPicPr>
        <p:blipFill>
          <a:blip r:embed="rId2">
            <a:alphaModFix amt="70000"/>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a:off x="0" y="-5211820"/>
            <a:ext cx="12192000" cy="17281640"/>
          </a:xfrm>
          <a:prstGeom prst="rect">
            <a:avLst/>
          </a:prstGeom>
        </p:spPr>
      </p:pic>
      <p:sp>
        <p:nvSpPr>
          <p:cNvPr id="6" name="Flowchart: Alternative Process 5">
            <a:extLst>
              <a:ext uri="{FF2B5EF4-FFF2-40B4-BE49-F238E27FC236}">
                <a16:creationId xmlns:a16="http://schemas.microsoft.com/office/drawing/2014/main" id="{C0AF979E-E9FA-A46E-984F-82255293DA0C}"/>
              </a:ext>
            </a:extLst>
          </p:cNvPr>
          <p:cNvSpPr/>
          <p:nvPr/>
        </p:nvSpPr>
        <p:spPr>
          <a:xfrm>
            <a:off x="-1559859" y="1527591"/>
            <a:ext cx="9722224" cy="1499697"/>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955AA2E-0942-AC0A-05CC-C30B9F13327D}"/>
              </a:ext>
            </a:extLst>
          </p:cNvPr>
          <p:cNvSpPr>
            <a:spLocks noGrp="1"/>
          </p:cNvSpPr>
          <p:nvPr>
            <p:ph type="ctrTitle"/>
          </p:nvPr>
        </p:nvSpPr>
        <p:spPr>
          <a:xfrm>
            <a:off x="1524000" y="-9941040"/>
            <a:ext cx="9144000" cy="2387600"/>
          </a:xfrm>
        </p:spPr>
        <p:txBody>
          <a:bodyPr>
            <a:normAutofit/>
          </a:bodyPr>
          <a:lstStyle/>
          <a:p>
            <a:r>
              <a:rPr lang="en-GB" sz="9600"/>
              <a:t>Orrery</a:t>
            </a:r>
          </a:p>
        </p:txBody>
      </p:sp>
      <p:sp>
        <p:nvSpPr>
          <p:cNvPr id="3" name="Subtitle 2">
            <a:extLst>
              <a:ext uri="{FF2B5EF4-FFF2-40B4-BE49-F238E27FC236}">
                <a16:creationId xmlns:a16="http://schemas.microsoft.com/office/drawing/2014/main" id="{3FE1DD91-6D84-BDA5-A1BF-2808E31CF39A}"/>
              </a:ext>
            </a:extLst>
          </p:cNvPr>
          <p:cNvSpPr>
            <a:spLocks noGrp="1"/>
          </p:cNvSpPr>
          <p:nvPr>
            <p:ph type="subTitle" idx="1"/>
          </p:nvPr>
        </p:nvSpPr>
        <p:spPr>
          <a:xfrm>
            <a:off x="1524000" y="-7340600"/>
            <a:ext cx="9144000" cy="1655762"/>
          </a:xfrm>
        </p:spPr>
        <p:txBody>
          <a:bodyPr/>
          <a:lstStyle/>
          <a:p>
            <a:r>
              <a:rPr lang="en-GB"/>
              <a:t>G sim earth</a:t>
            </a:r>
          </a:p>
        </p:txBody>
      </p:sp>
      <p:sp>
        <p:nvSpPr>
          <p:cNvPr id="4" name="TextBox 3">
            <a:extLst>
              <a:ext uri="{FF2B5EF4-FFF2-40B4-BE49-F238E27FC236}">
                <a16:creationId xmlns:a16="http://schemas.microsoft.com/office/drawing/2014/main" id="{A39E19F1-CCFC-BD8F-0704-E0C76C1769A4}"/>
              </a:ext>
            </a:extLst>
          </p:cNvPr>
          <p:cNvSpPr txBox="1"/>
          <p:nvPr/>
        </p:nvSpPr>
        <p:spPr>
          <a:xfrm>
            <a:off x="169385" y="288077"/>
            <a:ext cx="8001001" cy="2739211"/>
          </a:xfrm>
          <a:prstGeom prst="rect">
            <a:avLst/>
          </a:prstGeom>
          <a:noFill/>
        </p:spPr>
        <p:txBody>
          <a:bodyPr wrap="square" rtlCol="0">
            <a:spAutoFit/>
          </a:bodyPr>
          <a:lstStyle/>
          <a:p>
            <a:r>
              <a:rPr lang="en-GB" sz="4400"/>
              <a:t>Our Goals:   </a:t>
            </a:r>
          </a:p>
          <a:p>
            <a:endParaRPr lang="en-GB" sz="3200"/>
          </a:p>
          <a:p>
            <a:r>
              <a:rPr lang="en-GB" sz="3200"/>
              <a:t>We wanted to create an interactive orrery web app that would allow people to easily predict effects of near-earth objects.</a:t>
            </a:r>
            <a:endParaRPr lang="en-GB"/>
          </a:p>
        </p:txBody>
      </p:sp>
      <p:sp>
        <p:nvSpPr>
          <p:cNvPr id="8" name="Flowchart: Alternative Process 7">
            <a:extLst>
              <a:ext uri="{FF2B5EF4-FFF2-40B4-BE49-F238E27FC236}">
                <a16:creationId xmlns:a16="http://schemas.microsoft.com/office/drawing/2014/main" id="{AE2C372B-6191-BFF0-81A1-33DE72ED0178}"/>
              </a:ext>
            </a:extLst>
          </p:cNvPr>
          <p:cNvSpPr/>
          <p:nvPr/>
        </p:nvSpPr>
        <p:spPr>
          <a:xfrm>
            <a:off x="5033683" y="4422386"/>
            <a:ext cx="9722224" cy="1499697"/>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17491B69-23FC-2863-F444-C95C84D9821B}"/>
              </a:ext>
            </a:extLst>
          </p:cNvPr>
          <p:cNvSpPr txBox="1"/>
          <p:nvPr/>
        </p:nvSpPr>
        <p:spPr>
          <a:xfrm>
            <a:off x="5284694" y="4422386"/>
            <a:ext cx="6907306" cy="1569660"/>
          </a:xfrm>
          <a:prstGeom prst="rect">
            <a:avLst/>
          </a:prstGeom>
          <a:noFill/>
        </p:spPr>
        <p:txBody>
          <a:bodyPr wrap="square" rtlCol="0">
            <a:spAutoFit/>
          </a:bodyPr>
          <a:lstStyle/>
          <a:p>
            <a:r>
              <a:rPr lang="en-GB" sz="3200"/>
              <a:t>This would mean that people would be able to more easily detect and predict impacts and help save lives. </a:t>
            </a:r>
          </a:p>
        </p:txBody>
      </p:sp>
    </p:spTree>
    <p:extLst>
      <p:ext uri="{BB962C8B-B14F-4D97-AF65-F5344CB8AC3E}">
        <p14:creationId xmlns:p14="http://schemas.microsoft.com/office/powerpoint/2010/main" val="4027094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mputer generated artwork of a space station&#10;&#10;Description automatically generated with medium confidence">
            <a:extLst>
              <a:ext uri="{FF2B5EF4-FFF2-40B4-BE49-F238E27FC236}">
                <a16:creationId xmlns:a16="http://schemas.microsoft.com/office/drawing/2014/main" id="{D0D558CC-00C7-CA8F-1C1E-514BFEF022BD}"/>
              </a:ext>
            </a:extLst>
          </p:cNvPr>
          <p:cNvPicPr>
            <a:picLocks noChangeAspect="1"/>
          </p:cNvPicPr>
          <p:nvPr/>
        </p:nvPicPr>
        <p:blipFill>
          <a:blip r:embed="rId2">
            <a:alphaModFix amt="70000"/>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a:off x="0" y="-10423640"/>
            <a:ext cx="12192000" cy="17281640"/>
          </a:xfrm>
          <a:prstGeom prst="rect">
            <a:avLst/>
          </a:prstGeom>
        </p:spPr>
      </p:pic>
      <p:sp>
        <p:nvSpPr>
          <p:cNvPr id="16" name="Flowchart: Alternative Process 15">
            <a:extLst>
              <a:ext uri="{FF2B5EF4-FFF2-40B4-BE49-F238E27FC236}">
                <a16:creationId xmlns:a16="http://schemas.microsoft.com/office/drawing/2014/main" id="{D5979FC0-B8A1-F926-3A87-373E7F1A6367}"/>
              </a:ext>
            </a:extLst>
          </p:cNvPr>
          <p:cNvSpPr/>
          <p:nvPr/>
        </p:nvSpPr>
        <p:spPr>
          <a:xfrm>
            <a:off x="-1830628" y="6103413"/>
            <a:ext cx="11509561" cy="625642"/>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Flowchart: Alternative Process 5">
            <a:extLst>
              <a:ext uri="{FF2B5EF4-FFF2-40B4-BE49-F238E27FC236}">
                <a16:creationId xmlns:a16="http://schemas.microsoft.com/office/drawing/2014/main" id="{C0AF979E-E9FA-A46E-984F-82255293DA0C}"/>
              </a:ext>
            </a:extLst>
          </p:cNvPr>
          <p:cNvSpPr/>
          <p:nvPr/>
        </p:nvSpPr>
        <p:spPr>
          <a:xfrm>
            <a:off x="-2867880" y="-8869262"/>
            <a:ext cx="9722224" cy="1499697"/>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955AA2E-0942-AC0A-05CC-C30B9F13327D}"/>
              </a:ext>
            </a:extLst>
          </p:cNvPr>
          <p:cNvSpPr>
            <a:spLocks noGrp="1"/>
          </p:cNvSpPr>
          <p:nvPr>
            <p:ph type="ctrTitle"/>
          </p:nvPr>
        </p:nvSpPr>
        <p:spPr>
          <a:xfrm>
            <a:off x="1524000" y="-9941040"/>
            <a:ext cx="9144000" cy="2387600"/>
          </a:xfrm>
        </p:spPr>
        <p:txBody>
          <a:bodyPr>
            <a:normAutofit/>
          </a:bodyPr>
          <a:lstStyle/>
          <a:p>
            <a:r>
              <a:rPr lang="en-GB" sz="9600"/>
              <a:t>Orrery</a:t>
            </a:r>
          </a:p>
        </p:txBody>
      </p:sp>
      <p:sp>
        <p:nvSpPr>
          <p:cNvPr id="3" name="Subtitle 2">
            <a:extLst>
              <a:ext uri="{FF2B5EF4-FFF2-40B4-BE49-F238E27FC236}">
                <a16:creationId xmlns:a16="http://schemas.microsoft.com/office/drawing/2014/main" id="{3FE1DD91-6D84-BDA5-A1BF-2808E31CF39A}"/>
              </a:ext>
            </a:extLst>
          </p:cNvPr>
          <p:cNvSpPr>
            <a:spLocks noGrp="1"/>
          </p:cNvSpPr>
          <p:nvPr>
            <p:ph type="subTitle" idx="1"/>
          </p:nvPr>
        </p:nvSpPr>
        <p:spPr>
          <a:xfrm>
            <a:off x="1524000" y="-7340600"/>
            <a:ext cx="9144000" cy="1655762"/>
          </a:xfrm>
        </p:spPr>
        <p:txBody>
          <a:bodyPr/>
          <a:lstStyle/>
          <a:p>
            <a:r>
              <a:rPr lang="en-GB"/>
              <a:t>G sim earth</a:t>
            </a:r>
          </a:p>
        </p:txBody>
      </p:sp>
      <p:sp>
        <p:nvSpPr>
          <p:cNvPr id="4" name="TextBox 3">
            <a:extLst>
              <a:ext uri="{FF2B5EF4-FFF2-40B4-BE49-F238E27FC236}">
                <a16:creationId xmlns:a16="http://schemas.microsoft.com/office/drawing/2014/main" id="{A39E19F1-CCFC-BD8F-0704-E0C76C1769A4}"/>
              </a:ext>
            </a:extLst>
          </p:cNvPr>
          <p:cNvSpPr txBox="1"/>
          <p:nvPr/>
        </p:nvSpPr>
        <p:spPr>
          <a:xfrm>
            <a:off x="-368025" y="-9995510"/>
            <a:ext cx="8001001" cy="2739211"/>
          </a:xfrm>
          <a:prstGeom prst="rect">
            <a:avLst/>
          </a:prstGeom>
          <a:noFill/>
        </p:spPr>
        <p:txBody>
          <a:bodyPr wrap="square" rtlCol="0">
            <a:spAutoFit/>
          </a:bodyPr>
          <a:lstStyle/>
          <a:p>
            <a:r>
              <a:rPr lang="en-GB" sz="4400"/>
              <a:t>Our Goals:   </a:t>
            </a:r>
          </a:p>
          <a:p>
            <a:endParaRPr lang="en-GB" sz="3200"/>
          </a:p>
          <a:p>
            <a:r>
              <a:rPr lang="en-GB" sz="3200"/>
              <a:t>We wanted to create an interactive orrery web app that would allow people to easily predict effects of near-earth objects</a:t>
            </a:r>
            <a:endParaRPr lang="en-GB"/>
          </a:p>
        </p:txBody>
      </p:sp>
      <p:sp>
        <p:nvSpPr>
          <p:cNvPr id="8" name="Flowchart: Alternative Process 7">
            <a:extLst>
              <a:ext uri="{FF2B5EF4-FFF2-40B4-BE49-F238E27FC236}">
                <a16:creationId xmlns:a16="http://schemas.microsoft.com/office/drawing/2014/main" id="{AE2C372B-6191-BFF0-81A1-33DE72ED0178}"/>
              </a:ext>
            </a:extLst>
          </p:cNvPr>
          <p:cNvSpPr/>
          <p:nvPr/>
        </p:nvSpPr>
        <p:spPr>
          <a:xfrm>
            <a:off x="4817821" y="-9208048"/>
            <a:ext cx="9722224" cy="1499697"/>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17491B69-23FC-2863-F444-C95C84D9821B}"/>
              </a:ext>
            </a:extLst>
          </p:cNvPr>
          <p:cNvSpPr txBox="1"/>
          <p:nvPr/>
        </p:nvSpPr>
        <p:spPr>
          <a:xfrm>
            <a:off x="5132884" y="-9278011"/>
            <a:ext cx="6907306" cy="1569660"/>
          </a:xfrm>
          <a:prstGeom prst="rect">
            <a:avLst/>
          </a:prstGeom>
          <a:noFill/>
        </p:spPr>
        <p:txBody>
          <a:bodyPr wrap="square" rtlCol="0">
            <a:spAutoFit/>
          </a:bodyPr>
          <a:lstStyle/>
          <a:p>
            <a:r>
              <a:rPr lang="en-GB" sz="3200"/>
              <a:t>This would mean that people would be able to more easily detect and predict impacts and help save lives</a:t>
            </a:r>
          </a:p>
        </p:txBody>
      </p:sp>
      <p:sp>
        <p:nvSpPr>
          <p:cNvPr id="9" name="TextBox 8">
            <a:extLst>
              <a:ext uri="{FF2B5EF4-FFF2-40B4-BE49-F238E27FC236}">
                <a16:creationId xmlns:a16="http://schemas.microsoft.com/office/drawing/2014/main" id="{1003CFC8-989D-A9B4-8916-681DF036A504}"/>
              </a:ext>
            </a:extLst>
          </p:cNvPr>
          <p:cNvSpPr txBox="1"/>
          <p:nvPr/>
        </p:nvSpPr>
        <p:spPr>
          <a:xfrm>
            <a:off x="168442" y="201860"/>
            <a:ext cx="4235116" cy="769441"/>
          </a:xfrm>
          <a:prstGeom prst="rect">
            <a:avLst/>
          </a:prstGeom>
          <a:noFill/>
        </p:spPr>
        <p:txBody>
          <a:bodyPr wrap="square" rtlCol="0">
            <a:spAutoFit/>
          </a:bodyPr>
          <a:lstStyle/>
          <a:p>
            <a:r>
              <a:rPr lang="en-GB" sz="4400"/>
              <a:t>How we did this:</a:t>
            </a:r>
          </a:p>
        </p:txBody>
      </p:sp>
      <p:sp>
        <p:nvSpPr>
          <p:cNvPr id="12" name="Flowchart: Alternative Process 11">
            <a:extLst>
              <a:ext uri="{FF2B5EF4-FFF2-40B4-BE49-F238E27FC236}">
                <a16:creationId xmlns:a16="http://schemas.microsoft.com/office/drawing/2014/main" id="{8E199724-6710-E1AE-D43A-865BD34D0CE7}"/>
              </a:ext>
            </a:extLst>
          </p:cNvPr>
          <p:cNvSpPr/>
          <p:nvPr/>
        </p:nvSpPr>
        <p:spPr>
          <a:xfrm>
            <a:off x="-368025" y="890337"/>
            <a:ext cx="11509561" cy="1106906"/>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lowchart: Alternative Process 12">
            <a:extLst>
              <a:ext uri="{FF2B5EF4-FFF2-40B4-BE49-F238E27FC236}">
                <a16:creationId xmlns:a16="http://schemas.microsoft.com/office/drawing/2014/main" id="{B325064A-6757-1F9D-2635-07AE15CC1663}"/>
              </a:ext>
            </a:extLst>
          </p:cNvPr>
          <p:cNvSpPr/>
          <p:nvPr/>
        </p:nvSpPr>
        <p:spPr>
          <a:xfrm>
            <a:off x="682439" y="2237875"/>
            <a:ext cx="11871748" cy="986588"/>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lowchart: Alternative Process 13">
            <a:extLst>
              <a:ext uri="{FF2B5EF4-FFF2-40B4-BE49-F238E27FC236}">
                <a16:creationId xmlns:a16="http://schemas.microsoft.com/office/drawing/2014/main" id="{EA171603-B7E4-121A-4858-8DE5418D2027}"/>
              </a:ext>
            </a:extLst>
          </p:cNvPr>
          <p:cNvSpPr/>
          <p:nvPr/>
        </p:nvSpPr>
        <p:spPr>
          <a:xfrm>
            <a:off x="-368027" y="3537284"/>
            <a:ext cx="12497273" cy="1323473"/>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lowchart: Alternative Process 14">
            <a:extLst>
              <a:ext uri="{FF2B5EF4-FFF2-40B4-BE49-F238E27FC236}">
                <a16:creationId xmlns:a16="http://schemas.microsoft.com/office/drawing/2014/main" id="{0A842D78-1BC6-A8F8-B77F-6258BBDB414E}"/>
              </a:ext>
            </a:extLst>
          </p:cNvPr>
          <p:cNvSpPr/>
          <p:nvPr/>
        </p:nvSpPr>
        <p:spPr>
          <a:xfrm>
            <a:off x="1044626" y="5197643"/>
            <a:ext cx="11509561" cy="625642"/>
          </a:xfrm>
          <a:prstGeom prst="flowChartAlternateProcess">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DC2929EA-82F8-13E2-202D-FC1612E7A385}"/>
              </a:ext>
            </a:extLst>
          </p:cNvPr>
          <p:cNvSpPr txBox="1"/>
          <p:nvPr/>
        </p:nvSpPr>
        <p:spPr>
          <a:xfrm>
            <a:off x="168442" y="971301"/>
            <a:ext cx="12017720" cy="5693866"/>
          </a:xfrm>
          <a:prstGeom prst="rect">
            <a:avLst/>
          </a:prstGeom>
          <a:noFill/>
        </p:spPr>
        <p:txBody>
          <a:bodyPr wrap="square">
            <a:spAutoFit/>
          </a:bodyPr>
          <a:lstStyle/>
          <a:p>
            <a:r>
              <a:rPr lang="en-GB" sz="2800" b="0" i="0">
                <a:solidFill>
                  <a:srgbClr val="242424"/>
                </a:solidFill>
                <a:effectLst/>
                <a:latin typeface="Segoe UI" panose="020B0502040204020203" pitchFamily="34" charset="0"/>
              </a:rPr>
              <a:t>For a short period of time (initially 0.2s), we calculated the change in velocity of the asteroid due to the </a:t>
            </a:r>
            <a:r>
              <a:rPr lang="en-GB" sz="2800">
                <a:solidFill>
                  <a:srgbClr val="242424"/>
                </a:solidFill>
                <a:latin typeface="Segoe UI" panose="020B0502040204020203" pitchFamily="34" charset="0"/>
              </a:rPr>
              <a:t>force</a:t>
            </a:r>
            <a:r>
              <a:rPr lang="en-GB" sz="2800" b="0" i="0">
                <a:solidFill>
                  <a:srgbClr val="242424"/>
                </a:solidFill>
                <a:effectLst/>
                <a:latin typeface="Segoe UI" panose="020B0502040204020203" pitchFamily="34" charset="0"/>
              </a:rPr>
              <a:t> of gravity</a:t>
            </a:r>
            <a:br>
              <a:rPr lang="en-GB" sz="2800"/>
            </a:br>
            <a:br>
              <a:rPr lang="en-GB" sz="2800"/>
            </a:br>
            <a:r>
              <a:rPr lang="en-GB" sz="2800"/>
              <a:t>        </a:t>
            </a:r>
            <a:r>
              <a:rPr lang="en-GB" sz="2800" b="0" i="0">
                <a:solidFill>
                  <a:srgbClr val="242424"/>
                </a:solidFill>
                <a:effectLst/>
                <a:latin typeface="Segoe UI" panose="020B0502040204020203" pitchFamily="34" charset="0"/>
              </a:rPr>
              <a:t>The change in velocity is proportional to the mass of the sun (or earth),               </a:t>
            </a:r>
          </a:p>
          <a:p>
            <a:r>
              <a:rPr lang="en-GB" sz="2800">
                <a:solidFill>
                  <a:srgbClr val="242424"/>
                </a:solidFill>
                <a:latin typeface="Segoe UI" panose="020B0502040204020203" pitchFamily="34" charset="0"/>
              </a:rPr>
              <a:t>                              </a:t>
            </a:r>
            <a:r>
              <a:rPr lang="en-GB" sz="2800" b="0" i="0">
                <a:solidFill>
                  <a:srgbClr val="242424"/>
                </a:solidFill>
                <a:effectLst/>
                <a:latin typeface="Segoe UI" panose="020B0502040204020203" pitchFamily="34" charset="0"/>
              </a:rPr>
              <a:t>and Inversely proportional to the square of the distance  </a:t>
            </a:r>
            <a:br>
              <a:rPr lang="en-GB" sz="2800"/>
            </a:br>
            <a:r>
              <a:rPr lang="en-GB" sz="2800"/>
              <a:t>   </a:t>
            </a:r>
            <a:br>
              <a:rPr lang="en-GB" sz="2800"/>
            </a:br>
            <a:r>
              <a:rPr lang="en-GB" sz="2800" b="0" i="0">
                <a:solidFill>
                  <a:srgbClr val="242424"/>
                </a:solidFill>
                <a:effectLst/>
                <a:latin typeface="Segoe UI" panose="020B0502040204020203" pitchFamily="34" charset="0"/>
              </a:rPr>
              <a:t>In other words, the asteroid is more strongly affected by a bigger mass, and very strongly affected by the distance of the asteroid from the sun (or earth)</a:t>
            </a:r>
          </a:p>
          <a:p>
            <a:br>
              <a:rPr lang="en-GB" sz="2800"/>
            </a:br>
            <a:r>
              <a:rPr lang="en-GB" sz="2800"/>
              <a:t>               </a:t>
            </a:r>
            <a:r>
              <a:rPr lang="en-GB" sz="2800" b="0" i="0">
                <a:solidFill>
                  <a:srgbClr val="242424"/>
                </a:solidFill>
                <a:effectLst/>
                <a:latin typeface="Segoe UI" panose="020B0502040204020203" pitchFamily="34" charset="0"/>
              </a:rPr>
              <a:t>From the new velocity we calculate the new position of the asteroid</a:t>
            </a:r>
            <a:endParaRPr lang="en-GB" sz="2800">
              <a:solidFill>
                <a:srgbClr val="242424"/>
              </a:solidFill>
              <a:latin typeface="Segoe UI" panose="020B0502040204020203" pitchFamily="34" charset="0"/>
            </a:endParaRPr>
          </a:p>
          <a:p>
            <a:br>
              <a:rPr lang="en-GB" sz="2800"/>
            </a:br>
            <a:r>
              <a:rPr lang="en-GB" sz="2800" b="0" i="0">
                <a:solidFill>
                  <a:srgbClr val="242424"/>
                </a:solidFill>
                <a:effectLst/>
                <a:latin typeface="Segoe UI" panose="020B0502040204020203" pitchFamily="34" charset="0"/>
              </a:rPr>
              <a:t>Then the process is repeated for the next increment of time</a:t>
            </a:r>
            <a:endParaRPr lang="en-GB" sz="2800"/>
          </a:p>
        </p:txBody>
      </p:sp>
    </p:spTree>
    <p:extLst>
      <p:ext uri="{BB962C8B-B14F-4D97-AF65-F5344CB8AC3E}">
        <p14:creationId xmlns:p14="http://schemas.microsoft.com/office/powerpoint/2010/main" val="24629064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8FD6B4-B7CF-B33C-944B-C88AAC573AFB}"/>
              </a:ext>
            </a:extLst>
          </p:cNvPr>
          <p:cNvSpPr>
            <a:spLocks noGrp="1"/>
          </p:cNvSpPr>
          <p:nvPr>
            <p:ph idx="1"/>
          </p:nvPr>
        </p:nvSpPr>
        <p:spPr>
          <a:xfrm>
            <a:off x="327781" y="385324"/>
            <a:ext cx="6544733" cy="782108"/>
          </a:xfrm>
        </p:spPr>
        <p:txBody>
          <a:bodyPr>
            <a:normAutofit/>
          </a:bodyPr>
          <a:lstStyle/>
          <a:p>
            <a:pPr marL="0" indent="0">
              <a:buNone/>
            </a:pPr>
            <a:r>
              <a:rPr lang="en-GB" sz="4400"/>
              <a:t>Implementing into Python:</a:t>
            </a:r>
          </a:p>
        </p:txBody>
      </p:sp>
      <mc:AlternateContent xmlns:mc="http://schemas.openxmlformats.org/markup-compatibility/2006" xmlns:p14="http://schemas.microsoft.com/office/powerpoint/2010/main">
        <mc:Choice Requires="p14">
          <p:contentPart p14:bwMode="auto" r:id="rId2">
            <p14:nvContentPartPr>
              <p14:cNvPr id="35" name="Ink 34">
                <a:extLst>
                  <a:ext uri="{FF2B5EF4-FFF2-40B4-BE49-F238E27FC236}">
                    <a16:creationId xmlns:a16="http://schemas.microsoft.com/office/drawing/2014/main" id="{E0CF4AE4-85AB-B608-B656-EB2D7221D7AC}"/>
                  </a:ext>
                </a:extLst>
              </p14:cNvPr>
              <p14:cNvContentPartPr/>
              <p14:nvPr/>
            </p14:nvContentPartPr>
            <p14:xfrm>
              <a:off x="10264532" y="1658033"/>
              <a:ext cx="360" cy="1683720"/>
            </p14:xfrm>
          </p:contentPart>
        </mc:Choice>
        <mc:Fallback xmlns="">
          <p:pic>
            <p:nvPicPr>
              <p:cNvPr id="35" name="Ink 34">
                <a:extLst>
                  <a:ext uri="{FF2B5EF4-FFF2-40B4-BE49-F238E27FC236}">
                    <a16:creationId xmlns:a16="http://schemas.microsoft.com/office/drawing/2014/main" id="{E0CF4AE4-85AB-B608-B656-EB2D7221D7AC}"/>
                  </a:ext>
                </a:extLst>
              </p:cNvPr>
              <p:cNvPicPr/>
              <p:nvPr/>
            </p:nvPicPr>
            <p:blipFill>
              <a:blip r:embed="rId3"/>
              <a:stretch>
                <a:fillRect/>
              </a:stretch>
            </p:blipFill>
            <p:spPr>
              <a:xfrm>
                <a:off x="10258412" y="1651914"/>
                <a:ext cx="12600" cy="1695957"/>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6" name="Ink 35">
                <a:extLst>
                  <a:ext uri="{FF2B5EF4-FFF2-40B4-BE49-F238E27FC236}">
                    <a16:creationId xmlns:a16="http://schemas.microsoft.com/office/drawing/2014/main" id="{B92B147E-4B21-81AD-311E-A0ED08122747}"/>
                  </a:ext>
                </a:extLst>
              </p14:cNvPr>
              <p14:cNvContentPartPr/>
              <p14:nvPr/>
            </p14:nvContentPartPr>
            <p14:xfrm>
              <a:off x="10273532" y="1706633"/>
              <a:ext cx="963720" cy="360"/>
            </p14:xfrm>
          </p:contentPart>
        </mc:Choice>
        <mc:Fallback xmlns="">
          <p:pic>
            <p:nvPicPr>
              <p:cNvPr id="36" name="Ink 35">
                <a:extLst>
                  <a:ext uri="{FF2B5EF4-FFF2-40B4-BE49-F238E27FC236}">
                    <a16:creationId xmlns:a16="http://schemas.microsoft.com/office/drawing/2014/main" id="{B92B147E-4B21-81AD-311E-A0ED08122747}"/>
                  </a:ext>
                </a:extLst>
              </p:cNvPr>
              <p:cNvPicPr/>
              <p:nvPr/>
            </p:nvPicPr>
            <p:blipFill>
              <a:blip r:embed="rId5"/>
              <a:stretch>
                <a:fillRect/>
              </a:stretch>
            </p:blipFill>
            <p:spPr>
              <a:xfrm>
                <a:off x="10267412" y="1700513"/>
                <a:ext cx="975960" cy="12600"/>
              </a:xfrm>
              <a:prstGeom prst="rect">
                <a:avLst/>
              </a:prstGeom>
            </p:spPr>
          </p:pic>
        </mc:Fallback>
      </mc:AlternateContent>
      <p:cxnSp>
        <p:nvCxnSpPr>
          <p:cNvPr id="38" name="Straight Arrow Connector 37">
            <a:extLst>
              <a:ext uri="{FF2B5EF4-FFF2-40B4-BE49-F238E27FC236}">
                <a16:creationId xmlns:a16="http://schemas.microsoft.com/office/drawing/2014/main" id="{4DF22626-3301-F1C8-629B-B7270D31864E}"/>
              </a:ext>
            </a:extLst>
          </p:cNvPr>
          <p:cNvCxnSpPr>
            <a:cxnSpLocks/>
          </p:cNvCxnSpPr>
          <p:nvPr/>
        </p:nvCxnSpPr>
        <p:spPr>
          <a:xfrm flipV="1">
            <a:off x="10260106" y="1706633"/>
            <a:ext cx="977146" cy="16551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DDC87749-1CF6-232A-3453-082E2E99CB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52012" y="3172766"/>
            <a:ext cx="1817090" cy="1072968"/>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42C717C8-D905-7E86-F47B-64B64186E9B9}"/>
              </a:ext>
            </a:extLst>
          </p:cNvPr>
          <p:cNvSpPr txBox="1"/>
          <p:nvPr/>
        </p:nvSpPr>
        <p:spPr>
          <a:xfrm>
            <a:off x="7948975" y="3626304"/>
            <a:ext cx="1223164" cy="138499"/>
          </a:xfrm>
          <a:prstGeom prst="rect">
            <a:avLst/>
          </a:prstGeom>
          <a:noFill/>
        </p:spPr>
        <p:txBody>
          <a:bodyPr wrap="square" rtlCol="0">
            <a:spAutoFit/>
          </a:bodyPr>
          <a:lstStyle/>
          <a:p>
            <a:r>
              <a:rPr lang="en-GB" sz="100"/>
              <a:t>Stable orbit around a planetary object using our code.</a:t>
            </a:r>
          </a:p>
          <a:p>
            <a:endParaRPr lang="en-GB" sz="100"/>
          </a:p>
          <a:p>
            <a:r>
              <a:rPr lang="en-GB" sz="100"/>
              <a:t>Could have variables changed for different asteroids and planets if needed.</a:t>
            </a:r>
          </a:p>
        </p:txBody>
      </p:sp>
      <p:sp>
        <p:nvSpPr>
          <p:cNvPr id="40" name="Hexagon 39">
            <a:extLst>
              <a:ext uri="{FF2B5EF4-FFF2-40B4-BE49-F238E27FC236}">
                <a16:creationId xmlns:a16="http://schemas.microsoft.com/office/drawing/2014/main" id="{AF9DC295-117A-5210-5C24-113E983693B8}"/>
              </a:ext>
            </a:extLst>
          </p:cNvPr>
          <p:cNvSpPr/>
          <p:nvPr/>
        </p:nvSpPr>
        <p:spPr>
          <a:xfrm>
            <a:off x="9461902" y="3911545"/>
            <a:ext cx="2438400" cy="2167466"/>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30" name="Picture 6">
            <a:extLst>
              <a:ext uri="{FF2B5EF4-FFF2-40B4-BE49-F238E27FC236}">
                <a16:creationId xmlns:a16="http://schemas.microsoft.com/office/drawing/2014/main" id="{2D82109C-97B8-160F-CF9D-0F26DAEF665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14906" y="4344812"/>
            <a:ext cx="1596720" cy="1374799"/>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46">
            <a:extLst>
              <a:ext uri="{FF2B5EF4-FFF2-40B4-BE49-F238E27FC236}">
                <a16:creationId xmlns:a16="http://schemas.microsoft.com/office/drawing/2014/main" id="{E21E118C-4631-EE52-CC70-C17AFEA7649D}"/>
              </a:ext>
            </a:extLst>
          </p:cNvPr>
          <p:cNvPicPr>
            <a:picLocks noChangeAspect="1"/>
          </p:cNvPicPr>
          <p:nvPr/>
        </p:nvPicPr>
        <p:blipFill>
          <a:blip r:embed="rId8"/>
          <a:stretch>
            <a:fillRect/>
          </a:stretch>
        </p:blipFill>
        <p:spPr>
          <a:xfrm>
            <a:off x="403410" y="1014574"/>
            <a:ext cx="11788589" cy="5843426"/>
          </a:xfrm>
          <a:prstGeom prst="rect">
            <a:avLst/>
          </a:prstGeom>
        </p:spPr>
      </p:pic>
      <p:sp>
        <p:nvSpPr>
          <p:cNvPr id="48" name="TextBox 47">
            <a:extLst>
              <a:ext uri="{FF2B5EF4-FFF2-40B4-BE49-F238E27FC236}">
                <a16:creationId xmlns:a16="http://schemas.microsoft.com/office/drawing/2014/main" id="{44EC9C56-E8A8-9F7B-18E3-9812D093C88B}"/>
              </a:ext>
            </a:extLst>
          </p:cNvPr>
          <p:cNvSpPr txBox="1"/>
          <p:nvPr/>
        </p:nvSpPr>
        <p:spPr>
          <a:xfrm>
            <a:off x="8480612" y="1796682"/>
            <a:ext cx="3418610" cy="2308324"/>
          </a:xfrm>
          <a:prstGeom prst="rect">
            <a:avLst/>
          </a:prstGeom>
          <a:noFill/>
        </p:spPr>
        <p:txBody>
          <a:bodyPr wrap="square" rtlCol="0">
            <a:spAutoFit/>
          </a:bodyPr>
          <a:lstStyle/>
          <a:p>
            <a:r>
              <a:rPr lang="en-GB" sz="2400"/>
              <a:t>This code was to predict the path of an asteroid with a single planetary body to see what would happen with different variables.</a:t>
            </a:r>
          </a:p>
        </p:txBody>
      </p:sp>
      <p:pic>
        <p:nvPicPr>
          <p:cNvPr id="1032" name="Picture 8">
            <a:extLst>
              <a:ext uri="{FF2B5EF4-FFF2-40B4-BE49-F238E27FC236}">
                <a16:creationId xmlns:a16="http://schemas.microsoft.com/office/drawing/2014/main" id="{45F02C0B-03E5-271F-B6DB-15490B2A73D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83706" y="4171836"/>
            <a:ext cx="4372997" cy="25821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443606"/>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8FD6B4-B7CF-B33C-944B-C88AAC573AFB}"/>
              </a:ext>
            </a:extLst>
          </p:cNvPr>
          <p:cNvSpPr>
            <a:spLocks noGrp="1"/>
          </p:cNvSpPr>
          <p:nvPr>
            <p:ph idx="1"/>
          </p:nvPr>
        </p:nvSpPr>
        <p:spPr>
          <a:xfrm>
            <a:off x="327781" y="385324"/>
            <a:ext cx="6544733" cy="782108"/>
          </a:xfrm>
        </p:spPr>
        <p:txBody>
          <a:bodyPr>
            <a:normAutofit/>
          </a:bodyPr>
          <a:lstStyle/>
          <a:p>
            <a:pPr marL="0" indent="0">
              <a:buNone/>
            </a:pPr>
            <a:r>
              <a:rPr lang="en-GB" sz="4400"/>
              <a:t>Implementing into Python:</a:t>
            </a:r>
          </a:p>
        </p:txBody>
      </p:sp>
      <p:sp>
        <p:nvSpPr>
          <p:cNvPr id="21" name="TextBox 20">
            <a:extLst>
              <a:ext uri="{FF2B5EF4-FFF2-40B4-BE49-F238E27FC236}">
                <a16:creationId xmlns:a16="http://schemas.microsoft.com/office/drawing/2014/main" id="{71368E09-1AEB-C53C-9288-61574389DC8D}"/>
              </a:ext>
            </a:extLst>
          </p:cNvPr>
          <p:cNvSpPr txBox="1"/>
          <p:nvPr/>
        </p:nvSpPr>
        <p:spPr>
          <a:xfrm>
            <a:off x="327781" y="1814531"/>
            <a:ext cx="4820195" cy="4524315"/>
          </a:xfrm>
          <a:prstGeom prst="rect">
            <a:avLst/>
          </a:prstGeom>
          <a:noFill/>
        </p:spPr>
        <p:txBody>
          <a:bodyPr wrap="square">
            <a:spAutoFit/>
          </a:bodyPr>
          <a:lstStyle/>
          <a:p>
            <a:r>
              <a:rPr lang="en-GB" sz="2400" b="0" i="0">
                <a:solidFill>
                  <a:srgbClr val="242424"/>
                </a:solidFill>
                <a:effectLst/>
                <a:latin typeface="Segoe UI" panose="020B0502040204020203" pitchFamily="34" charset="0"/>
              </a:rPr>
              <a:t>This calculation was completed in python with the following script:</a:t>
            </a:r>
            <a:br>
              <a:rPr lang="en-GB" sz="2400"/>
            </a:br>
            <a:br>
              <a:rPr lang="en-GB" sz="2400"/>
            </a:br>
            <a:r>
              <a:rPr lang="en-GB" sz="2400" b="0" i="0">
                <a:solidFill>
                  <a:srgbClr val="242424"/>
                </a:solidFill>
                <a:effectLst/>
                <a:latin typeface="Segoe UI" panose="020B0502040204020203" pitchFamily="34" charset="0"/>
              </a:rPr>
              <a:t>The results were plotted using matplotlib on python.</a:t>
            </a:r>
            <a:br>
              <a:rPr lang="en-GB" sz="2400"/>
            </a:br>
            <a:endParaRPr lang="en-GB" sz="2400"/>
          </a:p>
          <a:p>
            <a:br>
              <a:rPr lang="en-GB" sz="2400"/>
            </a:br>
            <a:r>
              <a:rPr lang="en-GB" sz="2400" b="0" i="0">
                <a:solidFill>
                  <a:srgbClr val="242424"/>
                </a:solidFill>
                <a:effectLst/>
                <a:latin typeface="Segoe UI" panose="020B0502040204020203" pitchFamily="34" charset="0"/>
              </a:rPr>
              <a:t>Implementation in C# and Unity:</a:t>
            </a:r>
            <a:br>
              <a:rPr lang="en-GB" sz="2400"/>
            </a:br>
            <a:br>
              <a:rPr lang="en-GB" sz="2400"/>
            </a:br>
            <a:r>
              <a:rPr lang="en-GB" sz="2400" b="0" i="0">
                <a:solidFill>
                  <a:srgbClr val="242424"/>
                </a:solidFill>
                <a:effectLst/>
                <a:latin typeface="Segoe UI" panose="020B0502040204020203" pitchFamily="34" charset="0"/>
              </a:rPr>
              <a:t>The calculation was also completed in C# with the following script:</a:t>
            </a:r>
            <a:endParaRPr lang="en-GB" sz="2400"/>
          </a:p>
        </p:txBody>
      </p:sp>
      <mc:AlternateContent xmlns:mc="http://schemas.openxmlformats.org/markup-compatibility/2006" xmlns:p14="http://schemas.microsoft.com/office/powerpoint/2010/main">
        <mc:Choice Requires="p14">
          <p:contentPart p14:bwMode="auto" r:id="rId2">
            <p14:nvContentPartPr>
              <p14:cNvPr id="35" name="Ink 34">
                <a:extLst>
                  <a:ext uri="{FF2B5EF4-FFF2-40B4-BE49-F238E27FC236}">
                    <a16:creationId xmlns:a16="http://schemas.microsoft.com/office/drawing/2014/main" id="{E0CF4AE4-85AB-B608-B656-EB2D7221D7AC}"/>
                  </a:ext>
                </a:extLst>
              </p14:cNvPr>
              <p14:cNvContentPartPr/>
              <p14:nvPr/>
            </p14:nvContentPartPr>
            <p14:xfrm>
              <a:off x="10264532" y="1658033"/>
              <a:ext cx="360" cy="1683720"/>
            </p14:xfrm>
          </p:contentPart>
        </mc:Choice>
        <mc:Fallback xmlns="">
          <p:pic>
            <p:nvPicPr>
              <p:cNvPr id="35" name="Ink 34">
                <a:extLst>
                  <a:ext uri="{FF2B5EF4-FFF2-40B4-BE49-F238E27FC236}">
                    <a16:creationId xmlns:a16="http://schemas.microsoft.com/office/drawing/2014/main" id="{E0CF4AE4-85AB-B608-B656-EB2D7221D7AC}"/>
                  </a:ext>
                </a:extLst>
              </p:cNvPr>
              <p:cNvPicPr/>
              <p:nvPr/>
            </p:nvPicPr>
            <p:blipFill>
              <a:blip r:embed="rId3"/>
              <a:stretch>
                <a:fillRect/>
              </a:stretch>
            </p:blipFill>
            <p:spPr>
              <a:xfrm>
                <a:off x="10258412" y="1651914"/>
                <a:ext cx="12600" cy="1695957"/>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6" name="Ink 35">
                <a:extLst>
                  <a:ext uri="{FF2B5EF4-FFF2-40B4-BE49-F238E27FC236}">
                    <a16:creationId xmlns:a16="http://schemas.microsoft.com/office/drawing/2014/main" id="{B92B147E-4B21-81AD-311E-A0ED08122747}"/>
                  </a:ext>
                </a:extLst>
              </p14:cNvPr>
              <p14:cNvContentPartPr/>
              <p14:nvPr/>
            </p14:nvContentPartPr>
            <p14:xfrm>
              <a:off x="10273532" y="1706633"/>
              <a:ext cx="963720" cy="360"/>
            </p14:xfrm>
          </p:contentPart>
        </mc:Choice>
        <mc:Fallback xmlns="">
          <p:pic>
            <p:nvPicPr>
              <p:cNvPr id="36" name="Ink 35">
                <a:extLst>
                  <a:ext uri="{FF2B5EF4-FFF2-40B4-BE49-F238E27FC236}">
                    <a16:creationId xmlns:a16="http://schemas.microsoft.com/office/drawing/2014/main" id="{B92B147E-4B21-81AD-311E-A0ED08122747}"/>
                  </a:ext>
                </a:extLst>
              </p:cNvPr>
              <p:cNvPicPr/>
              <p:nvPr/>
            </p:nvPicPr>
            <p:blipFill>
              <a:blip r:embed="rId5"/>
              <a:stretch>
                <a:fillRect/>
              </a:stretch>
            </p:blipFill>
            <p:spPr>
              <a:xfrm>
                <a:off x="10267412" y="1700513"/>
                <a:ext cx="975960" cy="12600"/>
              </a:xfrm>
              <a:prstGeom prst="rect">
                <a:avLst/>
              </a:prstGeom>
            </p:spPr>
          </p:pic>
        </mc:Fallback>
      </mc:AlternateContent>
      <p:cxnSp>
        <p:nvCxnSpPr>
          <p:cNvPr id="38" name="Straight Arrow Connector 37">
            <a:extLst>
              <a:ext uri="{FF2B5EF4-FFF2-40B4-BE49-F238E27FC236}">
                <a16:creationId xmlns:a16="http://schemas.microsoft.com/office/drawing/2014/main" id="{4DF22626-3301-F1C8-629B-B7270D31864E}"/>
              </a:ext>
            </a:extLst>
          </p:cNvPr>
          <p:cNvCxnSpPr>
            <a:cxnSpLocks/>
          </p:cNvCxnSpPr>
          <p:nvPr/>
        </p:nvCxnSpPr>
        <p:spPr>
          <a:xfrm flipV="1">
            <a:off x="10260106" y="1706633"/>
            <a:ext cx="977146" cy="16551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DDC87749-1CF6-232A-3453-082E2E99CB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52012" y="3172766"/>
            <a:ext cx="1817090" cy="1072968"/>
          </a:xfrm>
          <a:prstGeom prst="rect">
            <a:avLst/>
          </a:prstGeom>
          <a:noFill/>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42C717C8-D905-7E86-F47B-64B64186E9B9}"/>
              </a:ext>
            </a:extLst>
          </p:cNvPr>
          <p:cNvSpPr txBox="1"/>
          <p:nvPr/>
        </p:nvSpPr>
        <p:spPr>
          <a:xfrm>
            <a:off x="7948975" y="3626304"/>
            <a:ext cx="1223164" cy="138499"/>
          </a:xfrm>
          <a:prstGeom prst="rect">
            <a:avLst/>
          </a:prstGeom>
          <a:noFill/>
        </p:spPr>
        <p:txBody>
          <a:bodyPr wrap="square" rtlCol="0">
            <a:spAutoFit/>
          </a:bodyPr>
          <a:lstStyle/>
          <a:p>
            <a:r>
              <a:rPr lang="en-GB" sz="100"/>
              <a:t>Stable orbit around a planetary object using our code.</a:t>
            </a:r>
          </a:p>
          <a:p>
            <a:endParaRPr lang="en-GB" sz="100"/>
          </a:p>
          <a:p>
            <a:r>
              <a:rPr lang="en-GB" sz="100"/>
              <a:t>Could have variables changed for different asteroids and planets if needed.</a:t>
            </a:r>
          </a:p>
        </p:txBody>
      </p:sp>
      <p:sp>
        <p:nvSpPr>
          <p:cNvPr id="40" name="Hexagon 39">
            <a:extLst>
              <a:ext uri="{FF2B5EF4-FFF2-40B4-BE49-F238E27FC236}">
                <a16:creationId xmlns:a16="http://schemas.microsoft.com/office/drawing/2014/main" id="{AF9DC295-117A-5210-5C24-113E983693B8}"/>
              </a:ext>
            </a:extLst>
          </p:cNvPr>
          <p:cNvSpPr/>
          <p:nvPr/>
        </p:nvSpPr>
        <p:spPr>
          <a:xfrm>
            <a:off x="-1988151" y="-3496609"/>
            <a:ext cx="16168301" cy="14522824"/>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30" name="Picture 6">
            <a:extLst>
              <a:ext uri="{FF2B5EF4-FFF2-40B4-BE49-F238E27FC236}">
                <a16:creationId xmlns:a16="http://schemas.microsoft.com/office/drawing/2014/main" id="{2D82109C-97B8-160F-CF9D-0F26DAEF665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1608" y="260146"/>
            <a:ext cx="7158084" cy="616321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D5B2568-DBB9-3997-4B4F-09B9952F1C72}"/>
              </a:ext>
            </a:extLst>
          </p:cNvPr>
          <p:cNvSpPr txBox="1"/>
          <p:nvPr/>
        </p:nvSpPr>
        <p:spPr>
          <a:xfrm>
            <a:off x="8038258" y="532555"/>
            <a:ext cx="3994486" cy="6001643"/>
          </a:xfrm>
          <a:prstGeom prst="rect">
            <a:avLst/>
          </a:prstGeom>
          <a:noFill/>
        </p:spPr>
        <p:txBody>
          <a:bodyPr wrap="square" rtlCol="0">
            <a:spAutoFit/>
          </a:bodyPr>
          <a:lstStyle/>
          <a:p>
            <a:r>
              <a:rPr lang="en-GB" sz="2400" b="0" i="0">
                <a:solidFill>
                  <a:srgbClr val="333333"/>
                </a:solidFill>
                <a:effectLst/>
                <a:latin typeface="Arial" panose="020B0604020202020204" pitchFamily="34" charset="0"/>
              </a:rPr>
              <a:t>As can be seen. We further developed the code to be affected by the sun as well as Earth. The asteroid follows a bizarre trajectory! However, we were please to see that the asteroid seems to be attracted to both the earth and the sun as it should be. The errors may come about due to mistakes in our programming, or the inherent loss of precision by incrementing the calculation in short periods of time.</a:t>
            </a:r>
            <a:endParaRPr lang="en-GB" sz="2400"/>
          </a:p>
        </p:txBody>
      </p:sp>
    </p:spTree>
    <p:extLst>
      <p:ext uri="{BB962C8B-B14F-4D97-AF65-F5344CB8AC3E}">
        <p14:creationId xmlns:p14="http://schemas.microsoft.com/office/powerpoint/2010/main" val="2114743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DBCF3C9-656E-BA37-AB17-89309EF11357}"/>
              </a:ext>
            </a:extLst>
          </p:cNvPr>
          <p:cNvSpPr txBox="1"/>
          <p:nvPr/>
        </p:nvSpPr>
        <p:spPr>
          <a:xfrm>
            <a:off x="304800" y="358588"/>
            <a:ext cx="7010400" cy="769441"/>
          </a:xfrm>
          <a:prstGeom prst="rect">
            <a:avLst/>
          </a:prstGeom>
          <a:noFill/>
        </p:spPr>
        <p:txBody>
          <a:bodyPr wrap="square" lIns="91440" tIns="45720" rIns="91440" bIns="45720" rtlCol="0" anchor="t">
            <a:spAutoFit/>
          </a:bodyPr>
          <a:lstStyle/>
          <a:p>
            <a:r>
              <a:rPr lang="en-GB" sz="4400"/>
              <a:t>Implementing in C#:</a:t>
            </a:r>
          </a:p>
        </p:txBody>
      </p:sp>
      <p:sp>
        <p:nvSpPr>
          <p:cNvPr id="2" name="TextBox 1">
            <a:extLst>
              <a:ext uri="{FF2B5EF4-FFF2-40B4-BE49-F238E27FC236}">
                <a16:creationId xmlns:a16="http://schemas.microsoft.com/office/drawing/2014/main" id="{9B6DE90A-08CA-F5AE-EE94-26E79CD46EE4}"/>
              </a:ext>
            </a:extLst>
          </p:cNvPr>
          <p:cNvSpPr txBox="1"/>
          <p:nvPr/>
        </p:nvSpPr>
        <p:spPr>
          <a:xfrm>
            <a:off x="381000" y="1354015"/>
            <a:ext cx="1139483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Calibri"/>
                <a:cs typeface="Calibri"/>
              </a:rPr>
              <a:t>We then used the base code from the python implementations to make a more visually appealing interactive web app. We did this by translating the python code to C# and using unity's web porting to make a web app.</a:t>
            </a:r>
          </a:p>
          <a:p>
            <a:endParaRPr lang="en-US">
              <a:ea typeface="Calibri"/>
              <a:cs typeface="Calibri"/>
            </a:endParaRPr>
          </a:p>
          <a:p>
            <a:endParaRPr lang="en-US">
              <a:ea typeface="Calibri"/>
              <a:cs typeface="Calibri"/>
            </a:endParaRPr>
          </a:p>
        </p:txBody>
      </p:sp>
      <p:pic>
        <p:nvPicPr>
          <p:cNvPr id="3" name="Picture 2" descr="Unity logo horizontal transparent PNG - StickPNG">
            <a:extLst>
              <a:ext uri="{FF2B5EF4-FFF2-40B4-BE49-F238E27FC236}">
                <a16:creationId xmlns:a16="http://schemas.microsoft.com/office/drawing/2014/main" id="{002FD4E9-FFE7-5D99-D8D9-E13F0F7B7BDB}"/>
              </a:ext>
            </a:extLst>
          </p:cNvPr>
          <p:cNvPicPr>
            <a:picLocks noChangeAspect="1"/>
          </p:cNvPicPr>
          <p:nvPr/>
        </p:nvPicPr>
        <p:blipFill>
          <a:blip r:embed="rId2"/>
          <a:stretch>
            <a:fillRect/>
          </a:stretch>
        </p:blipFill>
        <p:spPr>
          <a:xfrm>
            <a:off x="786333" y="2366702"/>
            <a:ext cx="5778390" cy="2124595"/>
          </a:xfrm>
          <a:prstGeom prst="rect">
            <a:avLst/>
          </a:prstGeom>
        </p:spPr>
      </p:pic>
      <p:pic>
        <p:nvPicPr>
          <p:cNvPr id="7" name="Picture 6" descr="A purple hexagon with a white letter c and a hashtag&#10;&#10;Description automatically generated">
            <a:extLst>
              <a:ext uri="{FF2B5EF4-FFF2-40B4-BE49-F238E27FC236}">
                <a16:creationId xmlns:a16="http://schemas.microsoft.com/office/drawing/2014/main" id="{756AEE6A-A0B2-8AAE-3FC2-A75BF027A11E}"/>
              </a:ext>
            </a:extLst>
          </p:cNvPr>
          <p:cNvPicPr>
            <a:picLocks noChangeAspect="1"/>
          </p:cNvPicPr>
          <p:nvPr/>
        </p:nvPicPr>
        <p:blipFill>
          <a:blip r:embed="rId3"/>
          <a:stretch>
            <a:fillRect/>
          </a:stretch>
        </p:blipFill>
        <p:spPr>
          <a:xfrm>
            <a:off x="6831105" y="2134240"/>
            <a:ext cx="2743200" cy="2743200"/>
          </a:xfrm>
          <a:prstGeom prst="rect">
            <a:avLst/>
          </a:prstGeom>
        </p:spPr>
      </p:pic>
    </p:spTree>
    <p:extLst>
      <p:ext uri="{BB962C8B-B14F-4D97-AF65-F5344CB8AC3E}">
        <p14:creationId xmlns:p14="http://schemas.microsoft.com/office/powerpoint/2010/main" val="874935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CA9F-5BC5-C418-2FCD-3B71AE3086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91A5632-26C7-8EBF-B0B8-F40C64E12FDB}"/>
              </a:ext>
            </a:extLst>
          </p:cNvPr>
          <p:cNvSpPr>
            <a:spLocks noGrp="1"/>
          </p:cNvSpPr>
          <p:nvPr>
            <p:ph idx="1"/>
          </p:nvPr>
        </p:nvSpPr>
        <p:spPr/>
        <p:txBody>
          <a:bodyPr/>
          <a:lstStyle/>
          <a:p>
            <a:endParaRPr lang="en-US"/>
          </a:p>
        </p:txBody>
      </p:sp>
      <p:pic>
        <p:nvPicPr>
          <p:cNvPr id="4" name="My Movie 32">
            <a:hlinkClick r:id="" action="ppaction://media"/>
            <a:extLst>
              <a:ext uri="{FF2B5EF4-FFF2-40B4-BE49-F238E27FC236}">
                <a16:creationId xmlns:a16="http://schemas.microsoft.com/office/drawing/2014/main" id="{BED079B2-FAB4-F114-85F9-BCE19619D54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08" y="-186"/>
            <a:ext cx="12182966" cy="6860145"/>
          </a:xfrm>
          <a:prstGeom prst="rect">
            <a:avLst/>
          </a:prstGeom>
        </p:spPr>
      </p:pic>
    </p:spTree>
    <p:extLst>
      <p:ext uri="{BB962C8B-B14F-4D97-AF65-F5344CB8AC3E}">
        <p14:creationId xmlns:p14="http://schemas.microsoft.com/office/powerpoint/2010/main" val="2436327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2013 - 2022 Theme</vt:lpstr>
      <vt:lpstr>Orrery</vt:lpstr>
      <vt:lpstr>Orrery</vt:lpstr>
      <vt:lpstr>Orrery</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Benjamin Smith</dc:creator>
  <cp:revision>4</cp:revision>
  <dcterms:created xsi:type="dcterms:W3CDTF">2024-10-06T09:15:31Z</dcterms:created>
  <dcterms:modified xsi:type="dcterms:W3CDTF">2024-10-06T11:57:39Z</dcterms:modified>
</cp:coreProperties>
</file>

<file path=docProps/thumbnail.jpeg>
</file>